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sldIdLst>
    <p:sldId id="256" r:id="rId2"/>
    <p:sldId id="285" r:id="rId3"/>
    <p:sldId id="286" r:id="rId4"/>
    <p:sldId id="300" r:id="rId5"/>
    <p:sldId id="309" r:id="rId6"/>
    <p:sldId id="301" r:id="rId7"/>
    <p:sldId id="273" r:id="rId8"/>
    <p:sldId id="271" r:id="rId9"/>
    <p:sldId id="289" r:id="rId10"/>
    <p:sldId id="292" r:id="rId11"/>
    <p:sldId id="295" r:id="rId12"/>
    <p:sldId id="298" r:id="rId13"/>
    <p:sldId id="314" r:id="rId14"/>
    <p:sldId id="305" r:id="rId15"/>
    <p:sldId id="303" r:id="rId16"/>
    <p:sldId id="313" r:id="rId17"/>
    <p:sldId id="259" r:id="rId18"/>
    <p:sldId id="310" r:id="rId19"/>
    <p:sldId id="311" r:id="rId20"/>
    <p:sldId id="266" r:id="rId21"/>
    <p:sldId id="312" r:id="rId22"/>
    <p:sldId id="260" r:id="rId23"/>
    <p:sldId id="264" r:id="rId24"/>
    <p:sldId id="30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DE865FB-C85A-479C-8AE9-78C33D5B0B0F}">
          <p14:sldIdLst>
            <p14:sldId id="256"/>
            <p14:sldId id="285"/>
            <p14:sldId id="286"/>
            <p14:sldId id="300"/>
            <p14:sldId id="309"/>
            <p14:sldId id="301"/>
            <p14:sldId id="273"/>
            <p14:sldId id="271"/>
            <p14:sldId id="289"/>
            <p14:sldId id="292"/>
            <p14:sldId id="295"/>
            <p14:sldId id="298"/>
            <p14:sldId id="314"/>
            <p14:sldId id="305"/>
            <p14:sldId id="303"/>
            <p14:sldId id="313"/>
            <p14:sldId id="259"/>
            <p14:sldId id="310"/>
            <p14:sldId id="311"/>
            <p14:sldId id="266"/>
            <p14:sldId id="312"/>
            <p14:sldId id="260"/>
            <p14:sldId id="264"/>
            <p14:sldId id="3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75" autoAdjust="0"/>
    <p:restoredTop sz="94660"/>
  </p:normalViewPr>
  <p:slideViewPr>
    <p:cSldViewPr>
      <p:cViewPr varScale="1">
        <p:scale>
          <a:sx n="117" d="100"/>
          <a:sy n="117" d="100"/>
        </p:scale>
        <p:origin x="320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855770-2AA3-43A4-9924-C8197CB04EA0}" type="datetimeFigureOut">
              <a:rPr lang="en-US" smtClean="0"/>
              <a:t>9/18/26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E5FF70-55B8-4FAD-BCE2-A4D3A44BB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254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5FF70-55B8-4FAD-BCE2-A4D3A44BBAF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080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5FF70-55B8-4FAD-BCE2-A4D3A44BBAF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35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5FF70-55B8-4FAD-BCE2-A4D3A44BBAF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584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5FF70-55B8-4FAD-BCE2-A4D3A44BBAF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194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Reinforcement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B576-4618-475D-9FCB-4FE0D483A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180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Reinforcement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B576-4618-475D-9FCB-4FE0D483A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746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Reinforcement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B576-4618-475D-9FCB-4FE0D483A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933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Reinforcement Learning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B576-4618-475D-9FCB-4FE0D483A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33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Reinforcement Learning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B576-4618-475D-9FCB-4FE0D483A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007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Reinforcement Learning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B576-4618-475D-9FCB-4FE0D483A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270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Reinforcement Learning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B576-4618-475D-9FCB-4FE0D483A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138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Reinforcement Learning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B576-4618-475D-9FCB-4FE0D483A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312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Reinforcement Learning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B576-4618-475D-9FCB-4FE0D483A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875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Reinforcement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B576-4618-475D-9FCB-4FE0D483A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012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Reinforcement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B576-4618-475D-9FCB-4FE0D483A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9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Reinforcement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3B576-4618-475D-9FCB-4FE0D483A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875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coai.cs.tsinghua.edu.cn/Courses/RL2026/_site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virginia.edu/~hw5x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mailto:li-gc22@mails.tsinghua.edu.cn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aicosmos.ai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2" name="Rectangle 4111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8882" y="639193"/>
            <a:ext cx="4923718" cy="3573516"/>
          </a:xfrm>
        </p:spPr>
        <p:txBody>
          <a:bodyPr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dirty="0"/>
              <a:t>Reinforcement Learning</a:t>
            </a:r>
            <a:br>
              <a:rPr lang="en-US" dirty="0"/>
            </a:br>
            <a:r>
              <a:rPr lang="en-US" dirty="0"/>
              <a:t>Course Policy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8882" y="4631161"/>
            <a:ext cx="3780718" cy="1559327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200" dirty="0"/>
              <a:t>Hongning Wang</a:t>
            </a:r>
          </a:p>
          <a:p>
            <a:pPr algn="l">
              <a:lnSpc>
                <a:spcPct val="90000"/>
              </a:lnSpc>
            </a:pPr>
            <a:r>
              <a:rPr lang="en-US" sz="2200" dirty="0"/>
              <a:t>CS@THU</a:t>
            </a:r>
          </a:p>
          <a:p>
            <a:pPr algn="l">
              <a:lnSpc>
                <a:spcPct val="90000"/>
              </a:lnSpc>
            </a:pPr>
            <a:r>
              <a:rPr lang="en-US" sz="2200" dirty="0">
                <a:hlinkClick r:id="rId2"/>
              </a:rPr>
              <a:t>https://coai.cs.tsinghua.edu.cn/Courses/RL202</a:t>
            </a:r>
            <a:r>
              <a:rPr lang="en-US" altLang="zh-CN" sz="2200" dirty="0">
                <a:hlinkClick r:id="rId2"/>
              </a:rPr>
              <a:t>6</a:t>
            </a:r>
            <a:r>
              <a:rPr lang="en-US" sz="2200" dirty="0">
                <a:hlinkClick r:id="rId2"/>
              </a:rPr>
              <a:t>/_site/</a:t>
            </a:r>
            <a:endParaRPr lang="en-US" sz="2200" dirty="0"/>
          </a:p>
        </p:txBody>
      </p:sp>
      <p:pic>
        <p:nvPicPr>
          <p:cNvPr id="4100" name="Picture 4" descr="Policy Vector Art, Icons, and Graphics for Free Download">
            <a:extLst>
              <a:ext uri="{FF2B5EF4-FFF2-40B4-BE49-F238E27FC236}">
                <a16:creationId xmlns:a16="http://schemas.microsoft.com/office/drawing/2014/main" id="{A7516442-2592-F668-D48A-CB62EEAB9A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2" r="11368"/>
          <a:stretch/>
        </p:blipFill>
        <p:spPr bwMode="auto">
          <a:xfrm>
            <a:off x="5257860" y="927901"/>
            <a:ext cx="6824322" cy="594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4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16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Rectangle 1035">
            <a:extLst>
              <a:ext uri="{FF2B5EF4-FFF2-40B4-BE49-F238E27FC236}">
                <a16:creationId xmlns:a16="http://schemas.microsoft.com/office/drawing/2014/main" id="{D75A5B51-0925-4835-8511-A0DD17EAA9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365125"/>
            <a:ext cx="5295015" cy="2063808"/>
          </a:xfrm>
        </p:spPr>
        <p:txBody>
          <a:bodyPr anchor="b">
            <a:normAutofit/>
          </a:bodyPr>
          <a:lstStyle/>
          <a:p>
            <a:r>
              <a:rPr lang="en-US" sz="5400"/>
              <a:t>Instructor</a:t>
            </a:r>
          </a:p>
        </p:txBody>
      </p:sp>
      <p:sp>
        <p:nvSpPr>
          <p:cNvPr id="1038" name="Sketch line">
            <a:extLst>
              <a:ext uri="{FF2B5EF4-FFF2-40B4-BE49-F238E27FC236}">
                <a16:creationId xmlns:a16="http://schemas.microsoft.com/office/drawing/2014/main" id="{5CDFD20D-8E4F-4E3A-AF87-93F23E0D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650181"/>
            <a:ext cx="4343400" cy="18288"/>
          </a:xfrm>
          <a:custGeom>
            <a:avLst/>
            <a:gdLst>
              <a:gd name="csX0" fmla="*/ 0 w 4343400"/>
              <a:gd name="csY0" fmla="*/ 0 h 18288"/>
              <a:gd name="csX1" fmla="*/ 577052 w 4343400"/>
              <a:gd name="csY1" fmla="*/ 0 h 18288"/>
              <a:gd name="csX2" fmla="*/ 1067235 w 4343400"/>
              <a:gd name="csY2" fmla="*/ 0 h 18288"/>
              <a:gd name="csX3" fmla="*/ 1600853 w 4343400"/>
              <a:gd name="csY3" fmla="*/ 0 h 18288"/>
              <a:gd name="csX4" fmla="*/ 2264773 w 4343400"/>
              <a:gd name="csY4" fmla="*/ 0 h 18288"/>
              <a:gd name="csX5" fmla="*/ 2841825 w 4343400"/>
              <a:gd name="csY5" fmla="*/ 0 h 18288"/>
              <a:gd name="csX6" fmla="*/ 3375442 w 4343400"/>
              <a:gd name="csY6" fmla="*/ 0 h 18288"/>
              <a:gd name="csX7" fmla="*/ 4343400 w 4343400"/>
              <a:gd name="csY7" fmla="*/ 0 h 18288"/>
              <a:gd name="csX8" fmla="*/ 4343400 w 4343400"/>
              <a:gd name="csY8" fmla="*/ 18288 h 18288"/>
              <a:gd name="csX9" fmla="*/ 3722914 w 4343400"/>
              <a:gd name="csY9" fmla="*/ 18288 h 18288"/>
              <a:gd name="csX10" fmla="*/ 3189297 w 4343400"/>
              <a:gd name="csY10" fmla="*/ 18288 h 18288"/>
              <a:gd name="csX11" fmla="*/ 2481943 w 4343400"/>
              <a:gd name="csY11" fmla="*/ 18288 h 18288"/>
              <a:gd name="csX12" fmla="*/ 1904891 w 4343400"/>
              <a:gd name="csY12" fmla="*/ 18288 h 18288"/>
              <a:gd name="csX13" fmla="*/ 1414707 w 4343400"/>
              <a:gd name="csY13" fmla="*/ 18288 h 18288"/>
              <a:gd name="csX14" fmla="*/ 750788 w 4343400"/>
              <a:gd name="csY14" fmla="*/ 18288 h 18288"/>
              <a:gd name="csX15" fmla="*/ 0 w 4343400"/>
              <a:gd name="csY15" fmla="*/ 18288 h 18288"/>
              <a:gd name="csX16" fmla="*/ 0 w 43434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343400" h="18288" fill="none" extrusionOk="0">
                <a:moveTo>
                  <a:pt x="0" y="0"/>
                </a:moveTo>
                <a:cubicBezTo>
                  <a:pt x="233209" y="-19550"/>
                  <a:pt x="330816" y="19068"/>
                  <a:pt x="577052" y="0"/>
                </a:cubicBezTo>
                <a:cubicBezTo>
                  <a:pt x="823288" y="-19068"/>
                  <a:pt x="875077" y="10360"/>
                  <a:pt x="1067235" y="0"/>
                </a:cubicBezTo>
                <a:cubicBezTo>
                  <a:pt x="1259393" y="-10360"/>
                  <a:pt x="1410699" y="2939"/>
                  <a:pt x="1600853" y="0"/>
                </a:cubicBezTo>
                <a:cubicBezTo>
                  <a:pt x="1791007" y="-2939"/>
                  <a:pt x="2101644" y="-26225"/>
                  <a:pt x="2264773" y="0"/>
                </a:cubicBezTo>
                <a:cubicBezTo>
                  <a:pt x="2427902" y="26225"/>
                  <a:pt x="2690426" y="-27726"/>
                  <a:pt x="2841825" y="0"/>
                </a:cubicBezTo>
                <a:cubicBezTo>
                  <a:pt x="2993224" y="27726"/>
                  <a:pt x="3172320" y="-18569"/>
                  <a:pt x="3375442" y="0"/>
                </a:cubicBezTo>
                <a:cubicBezTo>
                  <a:pt x="3578564" y="18569"/>
                  <a:pt x="4003119" y="21909"/>
                  <a:pt x="4343400" y="0"/>
                </a:cubicBezTo>
                <a:cubicBezTo>
                  <a:pt x="4343798" y="7429"/>
                  <a:pt x="4343380" y="10822"/>
                  <a:pt x="4343400" y="18288"/>
                </a:cubicBezTo>
                <a:cubicBezTo>
                  <a:pt x="4109047" y="14709"/>
                  <a:pt x="3996986" y="7919"/>
                  <a:pt x="3722914" y="18288"/>
                </a:cubicBezTo>
                <a:cubicBezTo>
                  <a:pt x="3448842" y="28657"/>
                  <a:pt x="3340973" y="29252"/>
                  <a:pt x="3189297" y="18288"/>
                </a:cubicBezTo>
                <a:cubicBezTo>
                  <a:pt x="3037621" y="7324"/>
                  <a:pt x="2636891" y="-9539"/>
                  <a:pt x="2481943" y="18288"/>
                </a:cubicBezTo>
                <a:cubicBezTo>
                  <a:pt x="2326995" y="46115"/>
                  <a:pt x="2131632" y="740"/>
                  <a:pt x="1904891" y="18288"/>
                </a:cubicBezTo>
                <a:cubicBezTo>
                  <a:pt x="1678150" y="35836"/>
                  <a:pt x="1575362" y="-3381"/>
                  <a:pt x="1414707" y="18288"/>
                </a:cubicBezTo>
                <a:cubicBezTo>
                  <a:pt x="1254052" y="39957"/>
                  <a:pt x="1051093" y="-335"/>
                  <a:pt x="750788" y="18288"/>
                </a:cubicBezTo>
                <a:cubicBezTo>
                  <a:pt x="450483" y="36911"/>
                  <a:pt x="293781" y="22900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343400" h="18288" stroke="0" extrusionOk="0">
                <a:moveTo>
                  <a:pt x="0" y="0"/>
                </a:moveTo>
                <a:cubicBezTo>
                  <a:pt x="212719" y="-28531"/>
                  <a:pt x="340561" y="-1164"/>
                  <a:pt x="577052" y="0"/>
                </a:cubicBezTo>
                <a:cubicBezTo>
                  <a:pt x="813543" y="1164"/>
                  <a:pt x="866967" y="-9376"/>
                  <a:pt x="1067235" y="0"/>
                </a:cubicBezTo>
                <a:cubicBezTo>
                  <a:pt x="1267503" y="9376"/>
                  <a:pt x="1485778" y="-20470"/>
                  <a:pt x="1774589" y="0"/>
                </a:cubicBezTo>
                <a:cubicBezTo>
                  <a:pt x="2063400" y="20470"/>
                  <a:pt x="2090152" y="-14502"/>
                  <a:pt x="2351641" y="0"/>
                </a:cubicBezTo>
                <a:cubicBezTo>
                  <a:pt x="2613130" y="14502"/>
                  <a:pt x="2802864" y="19125"/>
                  <a:pt x="2928693" y="0"/>
                </a:cubicBezTo>
                <a:cubicBezTo>
                  <a:pt x="3054522" y="-19125"/>
                  <a:pt x="3482611" y="-2038"/>
                  <a:pt x="3636046" y="0"/>
                </a:cubicBezTo>
                <a:cubicBezTo>
                  <a:pt x="3789481" y="2038"/>
                  <a:pt x="4012363" y="973"/>
                  <a:pt x="4343400" y="0"/>
                </a:cubicBezTo>
                <a:cubicBezTo>
                  <a:pt x="4342514" y="5429"/>
                  <a:pt x="4344221" y="14046"/>
                  <a:pt x="4343400" y="18288"/>
                </a:cubicBezTo>
                <a:cubicBezTo>
                  <a:pt x="4078870" y="-6138"/>
                  <a:pt x="4015967" y="29658"/>
                  <a:pt x="3809782" y="18288"/>
                </a:cubicBezTo>
                <a:cubicBezTo>
                  <a:pt x="3603597" y="6918"/>
                  <a:pt x="3495552" y="24439"/>
                  <a:pt x="3189297" y="18288"/>
                </a:cubicBezTo>
                <a:cubicBezTo>
                  <a:pt x="2883042" y="12137"/>
                  <a:pt x="2850610" y="32583"/>
                  <a:pt x="2568811" y="18288"/>
                </a:cubicBezTo>
                <a:cubicBezTo>
                  <a:pt x="2287012" y="3993"/>
                  <a:pt x="2279820" y="23580"/>
                  <a:pt x="1991759" y="18288"/>
                </a:cubicBezTo>
                <a:cubicBezTo>
                  <a:pt x="1703698" y="12996"/>
                  <a:pt x="1616455" y="23157"/>
                  <a:pt x="1284405" y="18288"/>
                </a:cubicBezTo>
                <a:cubicBezTo>
                  <a:pt x="952355" y="13419"/>
                  <a:pt x="783530" y="16053"/>
                  <a:pt x="577052" y="18288"/>
                </a:cubicBezTo>
                <a:cubicBezTo>
                  <a:pt x="370574" y="20523"/>
                  <a:pt x="173929" y="519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2908005"/>
            <a:ext cx="5483352" cy="3268957"/>
          </a:xfrm>
        </p:spPr>
        <p:txBody>
          <a:bodyPr>
            <a:normAutofit/>
          </a:bodyPr>
          <a:lstStyle/>
          <a:p>
            <a:r>
              <a:rPr lang="en-US" sz="2200" dirty="0"/>
              <a:t>Hongning Wang</a:t>
            </a:r>
          </a:p>
          <a:p>
            <a:pPr lvl="1"/>
            <a:r>
              <a:rPr lang="en-US" sz="2200" dirty="0"/>
              <a:t>BE and ME from Tsinghua, in 2007 and 2009</a:t>
            </a:r>
          </a:p>
          <a:p>
            <a:pPr lvl="1"/>
            <a:r>
              <a:rPr lang="en-US" sz="2200" dirty="0"/>
              <a:t>PhD from </a:t>
            </a:r>
            <a:r>
              <a:rPr lang="en-US" altLang="zh-CN" sz="2200" dirty="0"/>
              <a:t>the</a:t>
            </a:r>
            <a:r>
              <a:rPr lang="zh-CN" altLang="en-US" sz="2200" dirty="0"/>
              <a:t> </a:t>
            </a:r>
            <a:r>
              <a:rPr lang="en-US" sz="2200" dirty="0"/>
              <a:t>University of Illinois at Urbana-Champaign in 2014</a:t>
            </a:r>
          </a:p>
          <a:p>
            <a:pPr lvl="1"/>
            <a:r>
              <a:rPr lang="en-US" sz="2200" dirty="0"/>
              <a:t>Faculty member at </a:t>
            </a:r>
            <a:r>
              <a:rPr lang="en-US" altLang="zh-CN" sz="2200" dirty="0"/>
              <a:t>the</a:t>
            </a:r>
            <a:r>
              <a:rPr lang="zh-CN" altLang="en-US" sz="2200" dirty="0"/>
              <a:t> </a:t>
            </a:r>
            <a:r>
              <a:rPr lang="en-US" sz="2200" dirty="0"/>
              <a:t>University of Virginia, until 2023</a:t>
            </a:r>
          </a:p>
          <a:p>
            <a:pPr lvl="1"/>
            <a:r>
              <a:rPr lang="en-US" sz="2200" dirty="0"/>
              <a:t>Faculty member at Tsinghua, since 2023</a:t>
            </a:r>
          </a:p>
          <a:p>
            <a:pPr lvl="1"/>
            <a:endParaRPr lang="en-US" sz="2200" dirty="0"/>
          </a:p>
          <a:p>
            <a:pPr lvl="1"/>
            <a:endParaRPr lang="en-US" sz="2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55" t="8628" r="1755" b="5594"/>
          <a:stretch/>
        </p:blipFill>
        <p:spPr>
          <a:xfrm>
            <a:off x="6235595" y="359665"/>
            <a:ext cx="2603605" cy="3145535"/>
          </a:xfrm>
          <a:prstGeom prst="rect">
            <a:avLst/>
          </a:prstGeom>
        </p:spPr>
      </p:pic>
      <p:pic>
        <p:nvPicPr>
          <p:cNvPr id="7" name="Picture 6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4" r="2" b="-4412"/>
          <a:stretch/>
        </p:blipFill>
        <p:spPr>
          <a:xfrm>
            <a:off x="9339814" y="1427815"/>
            <a:ext cx="2603605" cy="339161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D2DC5F8-EAAA-227A-3893-C851F70151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5" r="4" b="9909"/>
          <a:stretch/>
        </p:blipFill>
        <p:spPr bwMode="auto">
          <a:xfrm>
            <a:off x="7651427" y="3261860"/>
            <a:ext cx="2736565" cy="295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Reinforcement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B73B576-4618-475D-9FCB-4FE0D483ACFE}" type="slidenum">
              <a:rPr lang="en-US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47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Hongning Wang</a:t>
            </a:r>
          </a:p>
          <a:p>
            <a:pPr lvl="1"/>
            <a:r>
              <a:rPr lang="en-US" dirty="0"/>
              <a:t>Research area</a:t>
            </a:r>
          </a:p>
          <a:p>
            <a:pPr lvl="2"/>
            <a:r>
              <a:rPr lang="en-US" dirty="0"/>
              <a:t>Information retrieval</a:t>
            </a:r>
          </a:p>
          <a:p>
            <a:pPr lvl="2"/>
            <a:r>
              <a:rPr lang="en-US" dirty="0"/>
              <a:t>Large language models</a:t>
            </a:r>
          </a:p>
          <a:p>
            <a:pPr lvl="2"/>
            <a:r>
              <a:rPr lang="en-US" dirty="0"/>
              <a:t>Machine learning</a:t>
            </a:r>
          </a:p>
          <a:p>
            <a:pPr lvl="1"/>
            <a:r>
              <a:rPr lang="en-US" dirty="0"/>
              <a:t>Industry experience</a:t>
            </a:r>
          </a:p>
          <a:p>
            <a:pPr lvl="2"/>
            <a:r>
              <a:rPr lang="en-US" dirty="0"/>
              <a:t>Google</a:t>
            </a:r>
          </a:p>
          <a:p>
            <a:pPr lvl="2"/>
            <a:r>
              <a:rPr lang="en-US" dirty="0"/>
              <a:t>Microsoft Research</a:t>
            </a:r>
          </a:p>
          <a:p>
            <a:pPr lvl="2"/>
            <a:r>
              <a:rPr lang="en-US" dirty="0"/>
              <a:t>Meta</a:t>
            </a:r>
          </a:p>
          <a:p>
            <a:pPr lvl="2"/>
            <a:r>
              <a:rPr lang="en-US" dirty="0"/>
              <a:t>ByteDance/</a:t>
            </a:r>
            <a:r>
              <a:rPr lang="en-US" dirty="0" err="1"/>
              <a:t>KuaiShou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Reinforcement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B576-4618-475D-9FCB-4FE0D483ACFE}" type="slidenum">
              <a:rPr lang="en-US" smtClean="0"/>
              <a:t>3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4953000" y="2661790"/>
            <a:ext cx="3200400" cy="640209"/>
            <a:chOff x="4343400" y="2736949"/>
            <a:chExt cx="3200400" cy="768251"/>
          </a:xfrm>
        </p:grpSpPr>
        <p:sp>
          <p:nvSpPr>
            <p:cNvPr id="7" name="Right Brace 6"/>
            <p:cNvSpPr/>
            <p:nvPr/>
          </p:nvSpPr>
          <p:spPr>
            <a:xfrm>
              <a:off x="4343400" y="2743200"/>
              <a:ext cx="304800" cy="762000"/>
            </a:xfrm>
            <a:prstGeom prst="rightBrac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724400" y="2736949"/>
              <a:ext cx="2819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0070C0"/>
                  </a:solidFill>
                </a:rPr>
                <a:t>My main application areas of reinforcement learning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24996B6-EED5-B403-A0F5-846DB2EF0570}"/>
              </a:ext>
            </a:extLst>
          </p:cNvPr>
          <p:cNvGrpSpPr/>
          <p:nvPr/>
        </p:nvGrpSpPr>
        <p:grpSpPr>
          <a:xfrm>
            <a:off x="5562600" y="3657600"/>
            <a:ext cx="6166566" cy="2542106"/>
            <a:chOff x="5562600" y="3657600"/>
            <a:chExt cx="6166566" cy="254210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45E730D-408B-9762-FD19-05EA67A5E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62600" y="5268254"/>
              <a:ext cx="6019800" cy="931452"/>
            </a:xfrm>
            <a:prstGeom prst="rect">
              <a:avLst/>
            </a:prstGeom>
          </p:spPr>
        </p:pic>
        <p:pic>
          <p:nvPicPr>
            <p:cNvPr id="11" name="Picture 2" descr="How to Add Captions to Reels &amp; Make Your Content Stand Out">
              <a:extLst>
                <a:ext uri="{FF2B5EF4-FFF2-40B4-BE49-F238E27FC236}">
                  <a16:creationId xmlns:a16="http://schemas.microsoft.com/office/drawing/2014/main" id="{9477C1C7-3855-7B21-B81A-5FCE3966FC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5000" y="3657600"/>
              <a:ext cx="2514600" cy="15448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C1746CD-8A49-5AC7-0891-B43931AA5E76}"/>
                </a:ext>
              </a:extLst>
            </p:cNvPr>
            <p:cNvSpPr txBox="1"/>
            <p:nvPr/>
          </p:nvSpPr>
          <p:spPr>
            <a:xfrm>
              <a:off x="8229600" y="4279612"/>
              <a:ext cx="349956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22238" lvl="1"/>
              <a:r>
                <a:rPr lang="en-US" dirty="0"/>
                <a:t>A/B test: randomly pair 3% creators with 3% users from the entire platform</a:t>
              </a:r>
              <a:r>
                <a:rPr lang="zh-CN" altLang="en-US" dirty="0"/>
                <a:t> </a:t>
              </a:r>
              <a:r>
                <a:rPr lang="en-US" dirty="0"/>
                <a:t>for each trial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566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6" name="Rectangle 308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5455920" cy="1956841"/>
          </a:xfrm>
        </p:spPr>
        <p:txBody>
          <a:bodyPr anchor="b">
            <a:normAutofit/>
          </a:bodyPr>
          <a:lstStyle/>
          <a:p>
            <a:r>
              <a:rPr lang="en-US" sz="4800" dirty="0"/>
              <a:t>Teaching assistant</a:t>
            </a:r>
          </a:p>
        </p:txBody>
      </p:sp>
      <p:sp>
        <p:nvSpPr>
          <p:cNvPr id="308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2872899"/>
            <a:ext cx="5989320" cy="3320668"/>
          </a:xfrm>
        </p:spPr>
        <p:txBody>
          <a:bodyPr>
            <a:normAutofit/>
          </a:bodyPr>
          <a:lstStyle/>
          <a:p>
            <a:r>
              <a:rPr lang="en-US" altLang="zh-CN" sz="2200" dirty="0" err="1"/>
              <a:t>Guchan</a:t>
            </a:r>
            <a:r>
              <a:rPr lang="zh-CN" altLang="en-US" sz="2200" dirty="0"/>
              <a:t> </a:t>
            </a:r>
            <a:r>
              <a:rPr lang="en-US" altLang="zh-CN" sz="2200" dirty="0"/>
              <a:t>Li</a:t>
            </a:r>
            <a:r>
              <a:rPr lang="zh-CN" altLang="en-US" sz="2200" dirty="0"/>
              <a:t> </a:t>
            </a:r>
            <a:r>
              <a:rPr lang="en-US" sz="2200" dirty="0"/>
              <a:t>(</a:t>
            </a:r>
            <a:r>
              <a:rPr lang="en-US" sz="2200" dirty="0">
                <a:hlinkClick r:id="rId2"/>
              </a:rPr>
              <a:t>li-gc22@mails.tsinghua.edu.cn</a:t>
            </a:r>
            <a:r>
              <a:rPr lang="en-US" sz="2200" dirty="0"/>
              <a:t>)</a:t>
            </a:r>
          </a:p>
          <a:p>
            <a:pPr lvl="1"/>
            <a:r>
              <a:rPr lang="en-US" sz="2200" dirty="0"/>
              <a:t>Research area</a:t>
            </a:r>
          </a:p>
          <a:p>
            <a:pPr lvl="2"/>
            <a:r>
              <a:rPr lang="en-US" altLang="zh-CN" sz="2200" dirty="0"/>
              <a:t>Formal</a:t>
            </a:r>
            <a:r>
              <a:rPr lang="zh-CN" altLang="en-US" sz="2200" dirty="0"/>
              <a:t> </a:t>
            </a:r>
            <a:r>
              <a:rPr lang="en-US" altLang="zh-CN" sz="2200" dirty="0"/>
              <a:t>verification</a:t>
            </a:r>
            <a:endParaRPr lang="en-US" sz="2200" dirty="0"/>
          </a:p>
          <a:p>
            <a:pPr lvl="2"/>
            <a:r>
              <a:rPr lang="en-US" altLang="zh-CN" sz="2200" dirty="0"/>
              <a:t>Large</a:t>
            </a:r>
            <a:r>
              <a:rPr lang="zh-CN" altLang="en-US" sz="2200" dirty="0"/>
              <a:t> </a:t>
            </a:r>
            <a:r>
              <a:rPr lang="en-US" altLang="zh-CN" sz="2200" dirty="0"/>
              <a:t>language</a:t>
            </a:r>
            <a:r>
              <a:rPr lang="zh-CN" altLang="en-US" sz="2200" dirty="0"/>
              <a:t> </a:t>
            </a:r>
            <a:r>
              <a:rPr lang="en-US" altLang="zh-CN" sz="2200" dirty="0"/>
              <a:t>models</a:t>
            </a:r>
            <a:endParaRPr lang="en-US" sz="2200" dirty="0"/>
          </a:p>
          <a:p>
            <a:pPr lvl="2"/>
            <a:endParaRPr lang="en-US" sz="22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CS@THU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3AC20A2-459E-CC68-9D11-CBFA3B3E8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/>
          <a:p>
            <a:r>
              <a:rPr lang="en-US" dirty="0"/>
              <a:t>Reinforcement Learning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98174FB-A955-493B-86CB-F27F57256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fld id="{8B73B576-4618-475D-9FCB-4FE0D483ACFE}" type="slidenum">
              <a:rPr lang="en-US" smtClean="0"/>
              <a:t>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8E3592-71D2-8558-6441-544D9075A2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1524000"/>
            <a:ext cx="235743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625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E82F6A-A8B7-75C0-1C4F-64468F281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How about you?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4BBFE-43C2-FAD7-4AEC-EA90FC6EB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1" y="1809541"/>
            <a:ext cx="10909643" cy="6874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Why do you choose this course?</a:t>
            </a:r>
          </a:p>
        </p:txBody>
      </p:sp>
      <p:sp>
        <p:nvSpPr>
          <p:cNvPr id="2057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515983 w 4572000"/>
              <a:gd name="csY1" fmla="*/ 0 h 18288"/>
              <a:gd name="csX2" fmla="*/ 1031966 w 4572000"/>
              <a:gd name="csY2" fmla="*/ 0 h 18288"/>
              <a:gd name="csX3" fmla="*/ 1639389 w 4572000"/>
              <a:gd name="csY3" fmla="*/ 0 h 18288"/>
              <a:gd name="csX4" fmla="*/ 2383971 w 4572000"/>
              <a:gd name="csY4" fmla="*/ 0 h 18288"/>
              <a:gd name="csX5" fmla="*/ 2945674 w 4572000"/>
              <a:gd name="csY5" fmla="*/ 0 h 18288"/>
              <a:gd name="csX6" fmla="*/ 350737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311434 w 4572000"/>
              <a:gd name="csY10" fmla="*/ 18288 h 18288"/>
              <a:gd name="csX11" fmla="*/ 2749731 w 4572000"/>
              <a:gd name="csY11" fmla="*/ 18288 h 18288"/>
              <a:gd name="csX12" fmla="*/ 2050869 w 4572000"/>
              <a:gd name="csY12" fmla="*/ 18288 h 18288"/>
              <a:gd name="csX13" fmla="*/ 1306286 w 4572000"/>
              <a:gd name="csY13" fmla="*/ 18288 h 18288"/>
              <a:gd name="csX14" fmla="*/ 79030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4441C-4021-F0B3-BAAA-2BA3E304A1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CS@THU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22489-A845-DD50-DE1A-43088BEE5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Reinforcement Learning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8D8494-EE71-D777-6D18-21BA06369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B73B576-4618-475D-9FCB-4FE0D483ACFE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830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Course delivery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sz="2400" dirty="0"/>
              <a:t>In-person and lecture-based</a:t>
            </a:r>
          </a:p>
          <a:p>
            <a:pPr lvl="1"/>
            <a:r>
              <a:rPr lang="en-US" sz="2400" dirty="0"/>
              <a:t>Time: Friday, 3:20 to 4:55pm</a:t>
            </a:r>
          </a:p>
          <a:p>
            <a:pPr lvl="1"/>
            <a:r>
              <a:rPr lang="en-US" sz="2400" dirty="0"/>
              <a:t>Location: </a:t>
            </a:r>
            <a:r>
              <a:rPr lang="ja-JP" altLang="en-US" sz="2400"/>
              <a:t>六教</a:t>
            </a:r>
            <a:r>
              <a:rPr lang="zh-CN" altLang="en-US" sz="2400" dirty="0"/>
              <a:t> </a:t>
            </a:r>
            <a:r>
              <a:rPr lang="en-US" altLang="zh-CN" sz="2400" dirty="0"/>
              <a:t>A207</a:t>
            </a:r>
            <a:endParaRPr lang="en-US" sz="2400" dirty="0"/>
          </a:p>
          <a:p>
            <a:pPr lvl="1"/>
            <a:r>
              <a:rPr lang="en-US" sz="2400" dirty="0"/>
              <a:t>Office hours</a:t>
            </a:r>
          </a:p>
          <a:p>
            <a:pPr lvl="2"/>
            <a:r>
              <a:rPr lang="en-US" dirty="0"/>
              <a:t>Instructor: Monday 4-5pm, FIT 3-520</a:t>
            </a:r>
          </a:p>
          <a:p>
            <a:pPr lvl="2"/>
            <a:r>
              <a:rPr lang="en-US" dirty="0"/>
              <a:t>TA: </a:t>
            </a:r>
            <a:r>
              <a:rPr lang="en-US" altLang="zh-CN" dirty="0"/>
              <a:t>Monday</a:t>
            </a:r>
            <a:r>
              <a:rPr lang="zh-CN" altLang="en-US" dirty="0"/>
              <a:t> </a:t>
            </a:r>
            <a:r>
              <a:rPr lang="en-US" altLang="zh-CN" dirty="0"/>
              <a:t>7pm</a:t>
            </a:r>
            <a:r>
              <a:rPr lang="en-US" dirty="0"/>
              <a:t>-</a:t>
            </a:r>
            <a:r>
              <a:rPr lang="en-US" altLang="zh-CN" dirty="0"/>
              <a:t>8</a:t>
            </a:r>
            <a:r>
              <a:rPr lang="en-US" dirty="0"/>
              <a:t>pm, </a:t>
            </a:r>
            <a:r>
              <a:rPr lang="en-US" altLang="zh-CN" dirty="0"/>
              <a:t>FIT</a:t>
            </a:r>
            <a:r>
              <a:rPr lang="zh-CN" altLang="en-US" dirty="0"/>
              <a:t> </a:t>
            </a:r>
            <a:r>
              <a:rPr lang="en-US" altLang="zh-CN" dirty="0"/>
              <a:t>4-504</a:t>
            </a:r>
            <a:endParaRPr lang="en-US" dirty="0"/>
          </a:p>
          <a:p>
            <a:pPr lvl="2"/>
            <a:r>
              <a:rPr lang="en-US" dirty="0"/>
              <a:t>Please make an appointment </a:t>
            </a:r>
            <a:r>
              <a:rPr lang="en-US" altLang="zh-CN" u="sng" dirty="0"/>
              <a:t>24</a:t>
            </a:r>
            <a:r>
              <a:rPr lang="zh-CN" altLang="en-US" u="sng" dirty="0"/>
              <a:t> </a:t>
            </a:r>
            <a:r>
              <a:rPr lang="en-US" altLang="zh-CN" u="sng" dirty="0"/>
              <a:t>hours</a:t>
            </a:r>
            <a:r>
              <a:rPr lang="zh-CN" altLang="en-US" u="sng" dirty="0"/>
              <a:t> </a:t>
            </a:r>
            <a:r>
              <a:rPr lang="en-US" u="sng" dirty="0"/>
              <a:t>beforehand</a:t>
            </a:r>
          </a:p>
          <a:p>
            <a:pPr lvl="2"/>
            <a:r>
              <a:rPr lang="en-US" dirty="0"/>
              <a:t>Additional appointments can be requested via email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CS@THU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Reinforcement Learning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B73B576-4618-475D-9FCB-4FE0D483ACFE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896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936" y="2660904"/>
            <a:ext cx="5693664" cy="3547872"/>
          </a:xfrm>
        </p:spPr>
        <p:txBody>
          <a:bodyPr anchor="t">
            <a:normAutofit/>
          </a:bodyPr>
          <a:lstStyle/>
          <a:p>
            <a:r>
              <a:rPr lang="en-US" sz="2400"/>
              <a:t>Discussion oriented and heavy</a:t>
            </a:r>
          </a:p>
          <a:p>
            <a:pPr lvl="1"/>
            <a:r>
              <a:rPr lang="en-US" sz="2400"/>
              <a:t>This is how great ideas are created!</a:t>
            </a:r>
          </a:p>
          <a:p>
            <a:pPr lvl="1"/>
            <a:r>
              <a:rPr lang="en-US" sz="2400"/>
              <a:t>You are encouraged to express your thoughts, confusions, and suggestions </a:t>
            </a:r>
          </a:p>
          <a:p>
            <a:pPr lvl="1"/>
            <a:r>
              <a:rPr lang="en-US" sz="2400"/>
              <a:t>Focusing on why, rather than just how</a:t>
            </a:r>
            <a:endParaRPr lang="en-US" sz="2400" dirty="0"/>
          </a:p>
        </p:txBody>
      </p:sp>
      <p:pic>
        <p:nvPicPr>
          <p:cNvPr id="1026" name="Picture 2" descr="Image result for heated discuss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94348" y="1905000"/>
            <a:ext cx="5458968" cy="409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Reinforcement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B73B576-4618-475D-9FCB-4FE0D483ACFE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640080"/>
            <a:ext cx="6379464" cy="1481328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000" dirty="0"/>
              <a:t>Character of this course</a:t>
            </a:r>
          </a:p>
        </p:txBody>
      </p:sp>
    </p:spTree>
    <p:extLst>
      <p:ext uri="{BB962C8B-B14F-4D97-AF65-F5344CB8AC3E}">
        <p14:creationId xmlns:p14="http://schemas.microsoft.com/office/powerpoint/2010/main" val="235321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Classroom participation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HIGHLY APPRECIATED!</a:t>
            </a:r>
          </a:p>
          <a:p>
            <a:pPr lvl="1"/>
            <a:r>
              <a:rPr lang="en-US" dirty="0"/>
              <a:t>Helps me quickly remember your names</a:t>
            </a:r>
          </a:p>
          <a:p>
            <a:pPr lvl="1"/>
            <a:r>
              <a:rPr lang="en-US" dirty="0"/>
              <a:t>Reminds me what is still confusing </a:t>
            </a:r>
          </a:p>
          <a:p>
            <a:pPr lvl="1"/>
            <a:r>
              <a:rPr lang="en-US" dirty="0"/>
              <a:t>You </a:t>
            </a:r>
            <a:r>
              <a:rPr lang="en-US" altLang="zh-CN" dirty="0"/>
              <a:t>should</a:t>
            </a:r>
            <a:r>
              <a:rPr lang="zh-CN" altLang="en-US" dirty="0"/>
              <a:t> </a:t>
            </a:r>
            <a:r>
              <a:rPr lang="en-US" dirty="0"/>
              <a:t>drive the lecture/discussion in this class!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Reinforcement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B576-4618-475D-9FCB-4FE0D483ACFE}" type="slidenum">
              <a:rPr lang="en-US" smtClean="0"/>
              <a:t>8</a:t>
            </a:fld>
            <a:endParaRPr lang="en-US"/>
          </a:p>
        </p:txBody>
      </p:sp>
      <p:pic>
        <p:nvPicPr>
          <p:cNvPr id="7" name="Picture 2" descr="Boring Meeting - Zoom Blo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3991591"/>
            <a:ext cx="5008713" cy="2134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ASIS formula pushes Arizona charter schools to top of national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828838"/>
            <a:ext cx="2490628" cy="242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Did you miss the South Carolina debate? Read the transcrip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957814"/>
            <a:ext cx="3978526" cy="223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393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Positioning of this course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sz="2400" dirty="0"/>
              <a:t>An </a:t>
            </a:r>
            <a:r>
              <a:rPr lang="en-US" sz="2400" b="1" dirty="0"/>
              <a:t>introductory</a:t>
            </a:r>
            <a:r>
              <a:rPr lang="en-US" sz="2400" dirty="0"/>
              <a:t> course about reinforcement learning</a:t>
            </a:r>
          </a:p>
          <a:p>
            <a:pPr lvl="1"/>
            <a:r>
              <a:rPr lang="en-US" sz="2000" dirty="0"/>
              <a:t>Can hardly cover everything (new) in reinforcement learning </a:t>
            </a:r>
          </a:p>
          <a:p>
            <a:r>
              <a:rPr lang="en-US" sz="2400" dirty="0"/>
              <a:t>We have </a:t>
            </a:r>
            <a:r>
              <a:rPr lang="en-US" sz="2400" b="1" dirty="0"/>
              <a:t>strong</a:t>
            </a:r>
            <a:r>
              <a:rPr lang="en-US" sz="2400" dirty="0"/>
              <a:t> (pre-)assumptions</a:t>
            </a:r>
          </a:p>
          <a:p>
            <a:pPr lvl="1"/>
            <a:r>
              <a:rPr lang="en-US" sz="2400" dirty="0"/>
              <a:t>You already have solid background in math and computer programming</a:t>
            </a:r>
            <a:r>
              <a:rPr lang="en-US" altLang="zh-CN" sz="2400" dirty="0"/>
              <a:t>,</a:t>
            </a:r>
            <a:r>
              <a:rPr lang="zh-CN" altLang="en-US" sz="2400" dirty="0"/>
              <a:t> </a:t>
            </a:r>
            <a:r>
              <a:rPr lang="en-US" altLang="zh-CN" sz="2400" dirty="0"/>
              <a:t>and</a:t>
            </a:r>
            <a:r>
              <a:rPr lang="zh-CN" altLang="en-US" sz="2400" dirty="0"/>
              <a:t> </a:t>
            </a:r>
            <a:r>
              <a:rPr lang="en-US" altLang="zh-CN" sz="2400" dirty="0"/>
              <a:t>know</a:t>
            </a:r>
            <a:r>
              <a:rPr lang="zh-CN" altLang="en-US" sz="2400" dirty="0"/>
              <a:t> </a:t>
            </a:r>
            <a:r>
              <a:rPr lang="en-US" sz="2400" dirty="0"/>
              <a:t>machine learning</a:t>
            </a:r>
            <a:r>
              <a:rPr lang="zh-CN" altLang="en-US" sz="2400" dirty="0"/>
              <a:t> </a:t>
            </a:r>
            <a:r>
              <a:rPr lang="en-US" altLang="zh-CN" sz="2400" dirty="0"/>
              <a:t>to</a:t>
            </a:r>
            <a:r>
              <a:rPr lang="zh-CN" altLang="en-US" sz="2400" dirty="0"/>
              <a:t> </a:t>
            </a:r>
            <a:r>
              <a:rPr lang="en-US" altLang="zh-CN" sz="2400" dirty="0"/>
              <a:t>some</a:t>
            </a:r>
            <a:r>
              <a:rPr lang="zh-CN" altLang="en-US" sz="2400" dirty="0"/>
              <a:t> </a:t>
            </a:r>
            <a:r>
              <a:rPr lang="en-US" altLang="zh-CN" sz="2400" dirty="0"/>
              <a:t>degree</a:t>
            </a:r>
            <a:endParaRPr lang="en-US" sz="24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CS@THU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Reinforcement Learning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B73B576-4618-475D-9FCB-4FE0D483ACFE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pic>
        <p:nvPicPr>
          <p:cNvPr id="5122" name="Picture 2" descr="Sad baby's">
            <a:extLst>
              <a:ext uri="{FF2B5EF4-FFF2-40B4-BE49-F238E27FC236}">
                <a16:creationId xmlns:a16="http://schemas.microsoft.com/office/drawing/2014/main" id="{1BE83FB9-9688-569A-4452-A011BDE1D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1976186"/>
            <a:ext cx="1816100" cy="1208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3710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Pop-up quiz - math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929384"/>
                <a:ext cx="10515600" cy="4251960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m:rPr>
                        <m:sty m:val="p"/>
                      </m:rPr>
                      <a:rPr lang="en-US" sz="2400" b="0" i="1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(0,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, what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1" smtClean="0">
                        <a:latin typeface="Cambria Math" panose="02040503050406030204" pitchFamily="18" charset="0"/>
                      </a:rPr>
                      <m:t>Var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[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400" dirty="0"/>
                  <a:t>?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dirty="0"/>
                  <a:t>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dirty="0" smtClean="0">
                        <a:latin typeface="Cambria Math" panose="02040503050406030204" pitchFamily="18" charset="0"/>
                      </a:rPr>
                      <m:t>log</m:t>
                    </m:r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sty m:val="p"/>
                                <m:brk m:alnAt="23"/>
                              </m:r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i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m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e>
                              <m:sup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</a:rPr>
                                      <m:t>θ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2400" b="0" i="1" baseline="-25000" dirty="0" smtClean="0"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</a:rPr>
                                      <m:t>T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</a:rPr>
                                      <m:t>x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sub>
                                </m:sSub>
                              </m:sup>
                            </m:sSup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nary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concave or convex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1" smtClean="0">
                        <a:latin typeface="Cambria Math" panose="02040503050406030204" pitchFamily="18" charset="0"/>
                      </a:rPr>
                      <m:t>θ</m:t>
                    </m:r>
                  </m:oMath>
                </a14:m>
                <a:r>
                  <a:rPr lang="en-US" sz="2400" dirty="0"/>
                  <a:t>? 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dirty="0"/>
                  <a:t>For matrix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b="0" dirty="0"/>
                  <a:t>, given its rank is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b="0" dirty="0"/>
                  <a:t>, what is the rank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sz="2400" b="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b="0" dirty="0"/>
                  <a:t>, and how about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</a:rPr>
                      <m:t>𝐴</m:t>
                    </m:r>
                    <m:sSup>
                      <m:sSupPr>
                        <m:ctrlPr>
                          <a:rPr lang="en-US" sz="24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sz="2400" b="0" dirty="0"/>
                  <a:t>?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929384"/>
                <a:ext cx="10515600" cy="4251960"/>
              </a:xfrm>
              <a:blipFill>
                <a:blip r:embed="rId2"/>
                <a:stretch>
                  <a:fillRect l="-965" t="-1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Reinforcement Learning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4D6BED6-93C9-4D43-B1C0-E2DD71716F4C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669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Pop-up quiz - programming</a:t>
            </a: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400" dirty="0"/>
              <a:t>What is the time complexity of using dynamic programming to find the longest common subsequence between two sequences? How about its space complexity?</a:t>
            </a:r>
          </a:p>
          <a:p>
            <a:pPr marL="514350" indent="-514350">
              <a:buAutoNum type="arabicPeriod"/>
            </a:pPr>
            <a:r>
              <a:rPr lang="en-US" sz="2400" dirty="0"/>
              <a:t>What is the time complexity of the insertion operation in a binary search tree?</a:t>
            </a:r>
          </a:p>
          <a:p>
            <a:pPr marL="514350" indent="-514350">
              <a:buAutoNum type="arabicPeriod"/>
            </a:pPr>
            <a:r>
              <a:rPr lang="en-US" altLang="zh-CN" sz="2400" dirty="0"/>
              <a:t>How</a:t>
            </a:r>
            <a:r>
              <a:rPr lang="zh-CN" altLang="en-US" sz="2400" dirty="0"/>
              <a:t> </a:t>
            </a:r>
            <a:r>
              <a:rPr lang="en-US" altLang="zh-CN" sz="2400" dirty="0"/>
              <a:t>can</a:t>
            </a:r>
            <a:r>
              <a:rPr lang="zh-CN" altLang="en-US" sz="2400" dirty="0"/>
              <a:t> </a:t>
            </a:r>
            <a:r>
              <a:rPr lang="en-US" altLang="zh-CN" sz="2400" dirty="0"/>
              <a:t>we</a:t>
            </a:r>
            <a:r>
              <a:rPr lang="zh-CN" altLang="en-US" sz="2400" dirty="0"/>
              <a:t> </a:t>
            </a:r>
            <a:r>
              <a:rPr lang="en-US" altLang="zh-CN" sz="2400" dirty="0"/>
              <a:t>make</a:t>
            </a:r>
            <a:r>
              <a:rPr lang="zh-CN" altLang="en-US" sz="2400" dirty="0"/>
              <a:t> </a:t>
            </a:r>
            <a:r>
              <a:rPr lang="en-US" altLang="zh-CN" sz="2400" dirty="0"/>
              <a:t>matrix</a:t>
            </a:r>
            <a:r>
              <a:rPr lang="zh-CN" altLang="en-US" sz="2400" dirty="0"/>
              <a:t> </a:t>
            </a:r>
            <a:r>
              <a:rPr lang="en-US" altLang="zh-CN" sz="2400" dirty="0"/>
              <a:t>multiplication</a:t>
            </a:r>
            <a:r>
              <a:rPr lang="zh-CN" altLang="en-US" sz="2400" dirty="0"/>
              <a:t> </a:t>
            </a:r>
            <a:r>
              <a:rPr lang="en-US" altLang="zh-CN" sz="2400" dirty="0"/>
              <a:t>faster</a:t>
            </a:r>
            <a:r>
              <a:rPr lang="zh-CN" altLang="en-US" sz="2400" dirty="0"/>
              <a:t> </a:t>
            </a:r>
            <a:r>
              <a:rPr lang="en-US" altLang="zh-CN" sz="2400" dirty="0"/>
              <a:t>than</a:t>
            </a:r>
            <a:r>
              <a:rPr lang="zh-CN" altLang="en-US" sz="2400" dirty="0"/>
              <a:t> </a:t>
            </a:r>
            <a:r>
              <a:rPr lang="en-US" altLang="zh-CN" sz="2400" dirty="0"/>
              <a:t>simply</a:t>
            </a:r>
            <a:r>
              <a:rPr lang="zh-CN" altLang="en-US" sz="2400" dirty="0"/>
              <a:t> </a:t>
            </a:r>
            <a:r>
              <a:rPr lang="en-US" altLang="zh-CN" sz="2400" dirty="0"/>
              <a:t>looping</a:t>
            </a:r>
            <a:r>
              <a:rPr lang="zh-CN" altLang="en-US" sz="2400" dirty="0"/>
              <a:t> </a:t>
            </a:r>
            <a:r>
              <a:rPr lang="en-US" altLang="zh-CN" sz="2400" dirty="0"/>
              <a:t>through</a:t>
            </a:r>
            <a:r>
              <a:rPr lang="zh-CN" altLang="en-US" sz="2400" dirty="0"/>
              <a:t> </a:t>
            </a:r>
            <a:r>
              <a:rPr lang="en-US" altLang="zh-CN" sz="2400" dirty="0"/>
              <a:t>the</a:t>
            </a:r>
            <a:r>
              <a:rPr lang="zh-CN" altLang="en-US" sz="2400" dirty="0"/>
              <a:t> </a:t>
            </a:r>
            <a:r>
              <a:rPr lang="en-US" altLang="zh-CN" sz="2400" dirty="0"/>
              <a:t>rows</a:t>
            </a:r>
            <a:r>
              <a:rPr lang="zh-CN" altLang="en-US" sz="2400" dirty="0"/>
              <a:t> </a:t>
            </a:r>
            <a:r>
              <a:rPr lang="en-US" altLang="zh-CN" sz="2400" dirty="0"/>
              <a:t>and</a:t>
            </a:r>
            <a:r>
              <a:rPr lang="zh-CN" altLang="en-US" sz="2400" dirty="0"/>
              <a:t> </a:t>
            </a:r>
            <a:r>
              <a:rPr lang="en-US" altLang="zh-CN" sz="2400" dirty="0"/>
              <a:t>columns?</a:t>
            </a:r>
            <a:r>
              <a:rPr lang="zh-CN" altLang="en-US" sz="2400" dirty="0"/>
              <a:t>  </a:t>
            </a:r>
            <a:endParaRPr lang="en-US" sz="2400" dirty="0"/>
          </a:p>
          <a:p>
            <a:pPr marL="514350" indent="-514350">
              <a:buAutoNum type="arabicPeriod"/>
            </a:pPr>
            <a:endParaRPr lang="en-US" sz="24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Reinforcement Learning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4D6BED6-93C9-4D43-B1C0-E2DD71716F4C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106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Pop-up quiz - ML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What is the so-called “variance-bias trade-off”?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sz="2400" dirty="0"/>
              <a:t>What</a:t>
            </a:r>
            <a:r>
              <a:rPr lang="zh-CN" altLang="en-US" sz="2400" dirty="0"/>
              <a:t> </a:t>
            </a:r>
            <a:r>
              <a:rPr lang="en-US" altLang="zh-CN" sz="2400" dirty="0"/>
              <a:t>is</a:t>
            </a:r>
            <a:r>
              <a:rPr lang="zh-CN" altLang="en-US" sz="2400" dirty="0"/>
              <a:t> </a:t>
            </a:r>
            <a:r>
              <a:rPr lang="en-US" altLang="zh-CN" sz="2400" dirty="0"/>
              <a:t>the</a:t>
            </a:r>
            <a:r>
              <a:rPr lang="zh-CN" altLang="en-US" sz="2400" dirty="0"/>
              <a:t> </a:t>
            </a:r>
            <a:r>
              <a:rPr lang="en-US" altLang="zh-CN" sz="2400" dirty="0"/>
              <a:t>so-called</a:t>
            </a:r>
            <a:r>
              <a:rPr lang="zh-CN" altLang="en-US" sz="2400" dirty="0"/>
              <a:t> </a:t>
            </a:r>
            <a:r>
              <a:rPr lang="en-US" altLang="zh-CN" sz="2400" dirty="0"/>
              <a:t>“vanishing/exploding</a:t>
            </a:r>
            <a:r>
              <a:rPr lang="zh-CN" altLang="en-US" sz="2400" dirty="0"/>
              <a:t> </a:t>
            </a:r>
            <a:r>
              <a:rPr lang="en-US" altLang="zh-CN" sz="2400" dirty="0"/>
              <a:t>gradient”</a:t>
            </a:r>
            <a:r>
              <a:rPr lang="zh-CN" altLang="en-US" sz="2400" dirty="0"/>
              <a:t> </a:t>
            </a:r>
            <a:r>
              <a:rPr lang="en-US" altLang="zh-CN" sz="2400" dirty="0"/>
              <a:t>problem</a:t>
            </a:r>
            <a:r>
              <a:rPr lang="zh-CN" altLang="en-US" sz="2400" dirty="0"/>
              <a:t> </a:t>
            </a:r>
            <a:r>
              <a:rPr lang="en-US" altLang="zh-CN" sz="2400" dirty="0"/>
              <a:t>in</a:t>
            </a:r>
            <a:r>
              <a:rPr lang="zh-CN" altLang="en-US" sz="2400" dirty="0"/>
              <a:t> </a:t>
            </a:r>
            <a:r>
              <a:rPr lang="en-US" altLang="zh-CN" sz="2400" dirty="0"/>
              <a:t>neural</a:t>
            </a:r>
            <a:r>
              <a:rPr lang="zh-CN" altLang="en-US" sz="2400" dirty="0"/>
              <a:t> </a:t>
            </a:r>
            <a:r>
              <a:rPr lang="en-US" altLang="zh-CN" sz="2400" dirty="0"/>
              <a:t>networks?</a:t>
            </a:r>
            <a:r>
              <a:rPr lang="zh-CN" altLang="en-US" sz="2400" dirty="0"/>
              <a:t> </a:t>
            </a:r>
            <a:r>
              <a:rPr lang="en-US" altLang="zh-CN" sz="2400" dirty="0"/>
              <a:t>How</a:t>
            </a:r>
            <a:r>
              <a:rPr lang="zh-CN" altLang="en-US" sz="2400" dirty="0"/>
              <a:t> </a:t>
            </a:r>
            <a:r>
              <a:rPr lang="en-US" altLang="zh-CN" sz="2400" dirty="0"/>
              <a:t>should</a:t>
            </a:r>
            <a:r>
              <a:rPr lang="zh-CN" altLang="en-US" sz="2400" dirty="0"/>
              <a:t> </a:t>
            </a:r>
            <a:r>
              <a:rPr lang="en-US" altLang="zh-CN" sz="2400" dirty="0"/>
              <a:t>we</a:t>
            </a:r>
            <a:r>
              <a:rPr lang="zh-CN" altLang="en-US" sz="2400" dirty="0"/>
              <a:t> </a:t>
            </a:r>
            <a:r>
              <a:rPr lang="en-US" altLang="zh-CN" sz="2400" dirty="0"/>
              <a:t>address</a:t>
            </a:r>
            <a:r>
              <a:rPr lang="zh-CN" altLang="en-US" sz="2400" dirty="0"/>
              <a:t> </a:t>
            </a:r>
            <a:r>
              <a:rPr lang="en-US" altLang="zh-CN" sz="2400" dirty="0"/>
              <a:t>it?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Can L2 regularization make your solution sparse? And why?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Does stochastic gradient descent converge faster than gradient descent for a convex problem? 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Reinforcement Learning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4D6BED6-93C9-4D43-B1C0-E2DD71716F4C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63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Positioning of this course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sz="2800" dirty="0"/>
              <a:t>You do </a:t>
            </a:r>
            <a:r>
              <a:rPr lang="en-US" sz="2800" u="sng" dirty="0"/>
              <a:t>NOT</a:t>
            </a:r>
            <a:r>
              <a:rPr lang="en-US" sz="2800" dirty="0"/>
              <a:t> need to have good familiarity with reinforcement learning</a:t>
            </a:r>
          </a:p>
          <a:p>
            <a:pPr lvl="1"/>
            <a:r>
              <a:rPr lang="en-US" dirty="0"/>
              <a:t>Can you name any reinforcement learning algorithms?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CS@THU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Reinforcement Learning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B73B576-4618-475D-9FCB-4FE0D483ACFE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pic>
        <p:nvPicPr>
          <p:cNvPr id="4" name="Picture 2" descr="RL@Polimi">
            <a:extLst>
              <a:ext uri="{FF2B5EF4-FFF2-40B4-BE49-F238E27FC236}">
                <a16:creationId xmlns:a16="http://schemas.microsoft.com/office/drawing/2014/main" id="{F13FE3AD-3F0D-60B9-34F6-F375DF723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30833" y="3480435"/>
            <a:ext cx="6727286" cy="287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6BF6E8-DFFF-00E1-9884-DF8E7C67ADE5}"/>
              </a:ext>
            </a:extLst>
          </p:cNvPr>
          <p:cNvSpPr txBox="1"/>
          <p:nvPr/>
        </p:nvSpPr>
        <p:spPr>
          <a:xfrm>
            <a:off x="9448800" y="45720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800" dirty="0">
                <a:solidFill>
                  <a:srgbClr val="FF0000"/>
                </a:solidFill>
              </a:rPr>
              <a:t>GRPO</a:t>
            </a:r>
            <a:r>
              <a:rPr lang="en-US" altLang="zh-CN" sz="2800" dirty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0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Goal of this course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sz="2400" dirty="0"/>
              <a:t>Discuss fundamental problems and state-of-the-art solutions in reinforcement learning</a:t>
            </a:r>
          </a:p>
          <a:p>
            <a:pPr lvl="1"/>
            <a:r>
              <a:rPr lang="en-US" sz="2400" dirty="0"/>
              <a:t>Wide coverage of important reinforcement learning techniques</a:t>
            </a:r>
          </a:p>
          <a:p>
            <a:r>
              <a:rPr lang="en-US" sz="2400" dirty="0"/>
              <a:t>Get hands-on experience by solving practical problems</a:t>
            </a:r>
          </a:p>
          <a:p>
            <a:r>
              <a:rPr lang="en-US" sz="2400" dirty="0"/>
              <a:t>Prepare students for doing cutting-edge research in reinforcement learning and related fields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CS@THU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Reinforcement Learning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B73B576-4618-475D-9FCB-4FE0D483ACFE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79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Structure of this course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sz="2400" dirty="0"/>
              <a:t>Nine major topics will be covered by lectures</a:t>
            </a:r>
          </a:p>
          <a:p>
            <a:pPr lvl="1"/>
            <a:r>
              <a:rPr lang="en-US" sz="2400" dirty="0"/>
              <a:t>Multi-armed bandit</a:t>
            </a:r>
            <a:r>
              <a:rPr lang="zh-CN" altLang="en-US" sz="2400" dirty="0"/>
              <a:t> </a:t>
            </a:r>
            <a:r>
              <a:rPr lang="en-US" altLang="zh-CN" sz="2400" dirty="0"/>
              <a:t>(~1.5</a:t>
            </a:r>
            <a:r>
              <a:rPr lang="zh-CN" altLang="en-US" sz="2400" dirty="0"/>
              <a:t> </a:t>
            </a:r>
            <a:r>
              <a:rPr lang="en-US" altLang="zh-CN" sz="2400" dirty="0"/>
              <a:t>weeks)</a:t>
            </a:r>
            <a:endParaRPr lang="en-US" sz="2400" dirty="0"/>
          </a:p>
          <a:p>
            <a:pPr lvl="1"/>
            <a:r>
              <a:rPr lang="en-US" sz="2400" dirty="0"/>
              <a:t>Markov decision process</a:t>
            </a:r>
            <a:r>
              <a:rPr lang="zh-CN" altLang="en-US" sz="2400" dirty="0"/>
              <a:t> </a:t>
            </a:r>
            <a:r>
              <a:rPr lang="en-US" altLang="zh-CN" sz="2400" dirty="0"/>
              <a:t>(~1</a:t>
            </a:r>
            <a:r>
              <a:rPr lang="zh-CN" altLang="en-US" sz="2400" dirty="0"/>
              <a:t> </a:t>
            </a:r>
            <a:r>
              <a:rPr lang="en-US" altLang="zh-CN" sz="2400" dirty="0"/>
              <a:t>week)</a:t>
            </a:r>
            <a:endParaRPr lang="en-US" sz="2400" dirty="0"/>
          </a:p>
          <a:p>
            <a:pPr lvl="1"/>
            <a:r>
              <a:rPr lang="en-US" sz="2400" dirty="0"/>
              <a:t>Dynamic programming</a:t>
            </a:r>
            <a:r>
              <a:rPr lang="zh-CN" altLang="en-US" sz="2400" dirty="0"/>
              <a:t> </a:t>
            </a:r>
            <a:r>
              <a:rPr lang="en-US" altLang="zh-CN" sz="2400" dirty="0"/>
              <a:t>(~1</a:t>
            </a:r>
            <a:r>
              <a:rPr lang="zh-CN" altLang="en-US" sz="2400" dirty="0"/>
              <a:t> </a:t>
            </a:r>
            <a:r>
              <a:rPr lang="en-US" altLang="zh-CN" sz="2400" dirty="0"/>
              <a:t>weeks)</a:t>
            </a:r>
            <a:endParaRPr lang="en-US" sz="2400" dirty="0"/>
          </a:p>
          <a:p>
            <a:pPr lvl="1"/>
            <a:r>
              <a:rPr lang="en-US" sz="2400" dirty="0"/>
              <a:t>Monte Carlo methods</a:t>
            </a:r>
            <a:r>
              <a:rPr lang="zh-CN" altLang="en-US" sz="2400" dirty="0"/>
              <a:t> </a:t>
            </a:r>
            <a:r>
              <a:rPr lang="en-US" altLang="zh-CN" sz="2400" dirty="0"/>
              <a:t>(~1</a:t>
            </a:r>
            <a:r>
              <a:rPr lang="zh-CN" altLang="en-US" sz="2400" dirty="0"/>
              <a:t> </a:t>
            </a:r>
            <a:r>
              <a:rPr lang="en-US" altLang="zh-CN" sz="2400" dirty="0"/>
              <a:t>weeks)</a:t>
            </a:r>
            <a:endParaRPr lang="en-US" sz="2400" dirty="0"/>
          </a:p>
          <a:p>
            <a:pPr lvl="1"/>
            <a:r>
              <a:rPr lang="en-US" sz="2400" dirty="0"/>
              <a:t>Temporal-Difference learning</a:t>
            </a:r>
            <a:r>
              <a:rPr lang="zh-CN" altLang="en-US" sz="2400" dirty="0"/>
              <a:t> </a:t>
            </a:r>
            <a:r>
              <a:rPr lang="en-US" altLang="zh-CN" sz="2400" dirty="0"/>
              <a:t>(~2</a:t>
            </a:r>
            <a:r>
              <a:rPr lang="zh-CN" altLang="en-US" sz="2400" dirty="0"/>
              <a:t> </a:t>
            </a:r>
            <a:r>
              <a:rPr lang="en-US" altLang="zh-CN" sz="2400" dirty="0"/>
              <a:t>weeks)</a:t>
            </a:r>
            <a:endParaRPr lang="en-US" sz="2400" dirty="0"/>
          </a:p>
          <a:p>
            <a:pPr lvl="1"/>
            <a:r>
              <a:rPr lang="en-US" sz="2400" dirty="0"/>
              <a:t>Policy gradient methods</a:t>
            </a:r>
            <a:r>
              <a:rPr lang="zh-CN" altLang="en-US" sz="2400" dirty="0"/>
              <a:t> </a:t>
            </a:r>
            <a:r>
              <a:rPr lang="en-US" altLang="zh-CN" sz="2400" dirty="0"/>
              <a:t>(~2</a:t>
            </a:r>
            <a:r>
              <a:rPr lang="zh-CN" altLang="en-US" sz="2400" dirty="0"/>
              <a:t> </a:t>
            </a:r>
            <a:r>
              <a:rPr lang="en-US" altLang="zh-CN" sz="2400" dirty="0"/>
              <a:t>weeks)</a:t>
            </a:r>
            <a:endParaRPr lang="en-US" sz="2400" dirty="0"/>
          </a:p>
          <a:p>
            <a:pPr lvl="1"/>
            <a:r>
              <a:rPr lang="en-US" sz="2400" dirty="0"/>
              <a:t>Approximation methods</a:t>
            </a:r>
            <a:r>
              <a:rPr lang="zh-CN" altLang="en-US" sz="2400" dirty="0"/>
              <a:t> </a:t>
            </a:r>
            <a:r>
              <a:rPr lang="en-US" altLang="zh-CN" sz="2400" dirty="0"/>
              <a:t>(~1</a:t>
            </a:r>
            <a:r>
              <a:rPr lang="zh-CN" altLang="en-US" sz="2400" dirty="0"/>
              <a:t> </a:t>
            </a:r>
            <a:r>
              <a:rPr lang="en-US" altLang="zh-CN" sz="2400" dirty="0"/>
              <a:t>week)</a:t>
            </a:r>
            <a:endParaRPr lang="en-US" sz="2400" dirty="0"/>
          </a:p>
          <a:p>
            <a:pPr lvl="1"/>
            <a:r>
              <a:rPr lang="en-US" sz="2400" dirty="0"/>
              <a:t>Deep reinforcement learning</a:t>
            </a:r>
            <a:r>
              <a:rPr lang="zh-CN" altLang="en-US" sz="2400" dirty="0"/>
              <a:t> </a:t>
            </a:r>
            <a:r>
              <a:rPr lang="en-US" altLang="zh-CN" sz="2400"/>
              <a:t>(~1.5</a:t>
            </a:r>
            <a:r>
              <a:rPr lang="zh-CN" altLang="en-US" sz="2400"/>
              <a:t> </a:t>
            </a:r>
            <a:r>
              <a:rPr lang="en-US" altLang="zh-CN" sz="2400" dirty="0"/>
              <a:t>weeks)</a:t>
            </a:r>
            <a:endParaRPr lang="en-US" sz="24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CS@THU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Reinforcement Learning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B73B576-4618-475D-9FCB-4FE0D483ACFE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40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7CF279-C5BB-7E77-3832-26561826A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5400"/>
              <a:t>Textbook</a:t>
            </a:r>
          </a:p>
        </p:txBody>
      </p:sp>
      <p:sp>
        <p:nvSpPr>
          <p:cNvPr id="1033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3AB0D-1339-FC07-3CF4-FC5C839D4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5617464" cy="3547872"/>
          </a:xfrm>
        </p:spPr>
        <p:txBody>
          <a:bodyPr anchor="t">
            <a:normAutofit/>
          </a:bodyPr>
          <a:lstStyle/>
          <a:p>
            <a:r>
              <a:rPr lang="en-US" sz="2400" dirty="0"/>
              <a:t>Reinforcement Learning: An Introduction</a:t>
            </a:r>
          </a:p>
          <a:p>
            <a:pPr lvl="1"/>
            <a:r>
              <a:rPr lang="en-US" sz="2400" dirty="0"/>
              <a:t>Second Edition</a:t>
            </a:r>
          </a:p>
          <a:p>
            <a:pPr lvl="1"/>
            <a:r>
              <a:rPr lang="en-US" sz="2400" dirty="0"/>
              <a:t>By Richard S. Sutton and Andrew G. </a:t>
            </a:r>
            <a:r>
              <a:rPr lang="en-US" sz="2400" dirty="0" err="1"/>
              <a:t>Barto</a:t>
            </a:r>
            <a:r>
              <a:rPr lang="en-US" sz="2400" dirty="0"/>
              <a:t>, MIT Press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6075C8E-ADE5-8578-B237-C8D7C9928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8233" y="641985"/>
            <a:ext cx="4043934" cy="557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1B99A-A4AE-A02B-F6C0-31B78F4D5F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CS@THU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B5CAD-9270-7C7B-AFA5-CB5FBD977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Reinforcement Learning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89E65-A7AD-312E-9A80-2B34321DF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B73B576-4618-475D-9FCB-4FE0D483ACFE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305A44-2DE2-D9A7-2431-4C3751392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648878"/>
            <a:ext cx="5884746" cy="556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8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Homework (</a:t>
            </a:r>
            <a:r>
              <a:rPr lang="en-US" altLang="zh-CN" dirty="0"/>
              <a:t>40</a:t>
            </a:r>
            <a:r>
              <a:rPr lang="en-US" dirty="0"/>
              <a:t>%)</a:t>
            </a:r>
          </a:p>
          <a:p>
            <a:pPr lvl="1"/>
            <a:r>
              <a:rPr lang="en-US" dirty="0"/>
              <a:t>Machine problems (</a:t>
            </a:r>
            <a:r>
              <a:rPr lang="en-US" altLang="zh-CN" dirty="0"/>
              <a:t>4</a:t>
            </a:r>
            <a:r>
              <a:rPr lang="en-US" dirty="0"/>
              <a:t>)</a:t>
            </a:r>
          </a:p>
          <a:p>
            <a:r>
              <a:rPr lang="en-US" dirty="0"/>
              <a:t>In-class quizzes (2</a:t>
            </a:r>
            <a:r>
              <a:rPr lang="en-US" altLang="zh-CN" dirty="0"/>
              <a:t>0</a:t>
            </a:r>
            <a:r>
              <a:rPr lang="en-US" dirty="0"/>
              <a:t>%, 4)</a:t>
            </a:r>
          </a:p>
          <a:p>
            <a:pPr lvl="1"/>
            <a:r>
              <a:rPr lang="en-US" dirty="0"/>
              <a:t>True/False, multiple choices, short answers</a:t>
            </a:r>
          </a:p>
          <a:p>
            <a:r>
              <a:rPr lang="en-US" altLang="zh-CN" dirty="0"/>
              <a:t>AI-assisted</a:t>
            </a:r>
            <a:r>
              <a:rPr lang="zh-CN" altLang="en-US" dirty="0"/>
              <a:t> </a:t>
            </a:r>
            <a:r>
              <a:rPr lang="en-US" altLang="zh-CN" dirty="0"/>
              <a:t>learning</a:t>
            </a:r>
            <a:r>
              <a:rPr lang="zh-CN" altLang="en-US" dirty="0"/>
              <a:t> </a:t>
            </a:r>
            <a:r>
              <a:rPr lang="en-US" altLang="zh-CN" dirty="0"/>
              <a:t>(5%)</a:t>
            </a:r>
          </a:p>
          <a:p>
            <a:pPr lvl="1"/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>
                <a:hlinkClick r:id="rId2"/>
              </a:rPr>
              <a:t>aicosmos.ai</a:t>
            </a:r>
            <a:endParaRPr lang="en-US" dirty="0"/>
          </a:p>
          <a:p>
            <a:r>
              <a:rPr lang="en-US" dirty="0"/>
              <a:t>Course project (</a:t>
            </a:r>
            <a:r>
              <a:rPr lang="en-US" altLang="zh-CN" dirty="0"/>
              <a:t>35</a:t>
            </a:r>
            <a:r>
              <a:rPr lang="en-US" dirty="0"/>
              <a:t>%)</a:t>
            </a:r>
          </a:p>
          <a:p>
            <a:pPr lvl="1"/>
            <a:r>
              <a:rPr lang="en-US" dirty="0"/>
              <a:t>Last week of semester</a:t>
            </a:r>
          </a:p>
          <a:p>
            <a:pPr lvl="1"/>
            <a:r>
              <a:rPr lang="en-US" dirty="0"/>
              <a:t>Performed in groups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Reinforcement Learning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B576-4618-475D-9FCB-4FE0D483ACFE}" type="slidenum">
              <a:rPr lang="en-US" smtClean="0"/>
              <a:t>17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6248400" y="1311274"/>
            <a:ext cx="3810000" cy="3489326"/>
            <a:chOff x="4953000" y="3246901"/>
            <a:chExt cx="3810000" cy="3489326"/>
          </a:xfrm>
        </p:grpSpPr>
        <p:grpSp>
          <p:nvGrpSpPr>
            <p:cNvPr id="13" name="Group 12"/>
            <p:cNvGrpSpPr/>
            <p:nvPr/>
          </p:nvGrpSpPr>
          <p:grpSpPr>
            <a:xfrm>
              <a:off x="4953000" y="3856501"/>
              <a:ext cx="3810000" cy="2879726"/>
              <a:chOff x="4953000" y="3856501"/>
              <a:chExt cx="3810000" cy="2879726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6781800" y="4343400"/>
                <a:ext cx="19812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i="1" dirty="0">
                    <a:solidFill>
                      <a:srgbClr val="FF0000"/>
                    </a:solidFill>
                  </a:rPr>
                  <a:t>fairness will be guaranteed by the instructor</a:t>
                </a:r>
              </a:p>
            </p:txBody>
          </p:sp>
          <p:cxnSp>
            <p:nvCxnSpPr>
              <p:cNvPr id="9" name="Straight Arrow Connector 8"/>
              <p:cNvCxnSpPr/>
              <p:nvPr/>
            </p:nvCxnSpPr>
            <p:spPr>
              <a:xfrm>
                <a:off x="5181600" y="3856501"/>
                <a:ext cx="1524000" cy="867899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>
                <a:cxnSpLocks/>
              </p:cNvCxnSpPr>
              <p:nvPr/>
            </p:nvCxnSpPr>
            <p:spPr>
              <a:xfrm flipV="1">
                <a:off x="4953000" y="4853533"/>
                <a:ext cx="1752600" cy="1882694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26" name="Picture 2" descr="http://www.mergersandinquisitions.com/wp-content/uploads/2011/01/fairness_opinions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0" y="3246901"/>
              <a:ext cx="1022350" cy="10194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6908800" y="5232549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No curving will be applied!</a:t>
            </a:r>
          </a:p>
        </p:txBody>
      </p:sp>
    </p:spTree>
    <p:extLst>
      <p:ext uri="{BB962C8B-B14F-4D97-AF65-F5344CB8AC3E}">
        <p14:creationId xmlns:p14="http://schemas.microsoft.com/office/powerpoint/2010/main" val="3589947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1B150A-6327-C646-0270-FCBB0A103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38282"/>
            <a:ext cx="5468112" cy="1481328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000" dirty="0"/>
              <a:t>Machine problems</a:t>
            </a:r>
          </a:p>
        </p:txBody>
      </p:sp>
      <p:sp>
        <p:nvSpPr>
          <p:cNvPr id="4105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AF7B9-FA5C-4637-A261-B53CA10C3C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5693664" cy="3547872"/>
          </a:xfrm>
        </p:spPr>
        <p:txBody>
          <a:bodyPr anchor="t">
            <a:normAutofit/>
          </a:bodyPr>
          <a:lstStyle/>
          <a:p>
            <a:r>
              <a:rPr lang="en-US" sz="2400" dirty="0"/>
              <a:t>To be finished by each student </a:t>
            </a:r>
            <a:r>
              <a:rPr lang="en-US" sz="2400" u="sng" dirty="0"/>
              <a:t>individually</a:t>
            </a:r>
          </a:p>
          <a:p>
            <a:pPr lvl="1"/>
            <a:r>
              <a:rPr lang="en-US" sz="2400" dirty="0"/>
              <a:t>One week for each assignment</a:t>
            </a:r>
          </a:p>
          <a:p>
            <a:pPr lvl="1"/>
            <a:r>
              <a:rPr lang="en-US" sz="2400" dirty="0"/>
              <a:t>Sharing implementations is not allowed</a:t>
            </a:r>
          </a:p>
          <a:p>
            <a:pPr lvl="1"/>
            <a:r>
              <a:rPr lang="en-US" sz="2400" dirty="0"/>
              <a:t>Discussions with your peers are encouraged</a:t>
            </a:r>
          </a:p>
        </p:txBody>
      </p:sp>
      <p:pic>
        <p:nvPicPr>
          <p:cNvPr id="4098" name="Picture 2" descr="Why does the phrase 'practice makes perfect' exist if people also say that  nobody is perfect? - Quora">
            <a:extLst>
              <a:ext uri="{FF2B5EF4-FFF2-40B4-BE49-F238E27FC236}">
                <a16:creationId xmlns:a16="http://schemas.microsoft.com/office/drawing/2014/main" id="{E0AD5088-F33B-0AEA-D6F5-4A428066F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9754" y="1219200"/>
            <a:ext cx="5458968" cy="4722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362FA-B9D0-4353-7287-D720B6BA09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CS@THU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F4F98-005F-712D-9C63-07D84FFFA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Reinforcement Learning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AA53E-B616-B10F-8BB6-867B9E2BD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B73B576-4618-475D-9FCB-4FE0D483ACFE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589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473B8B-311D-E80F-8836-BB39A0D8D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67370"/>
            <a:ext cx="4998720" cy="1956841"/>
          </a:xfrm>
        </p:spPr>
        <p:txBody>
          <a:bodyPr anchor="b">
            <a:normAutofit/>
          </a:bodyPr>
          <a:lstStyle/>
          <a:p>
            <a:r>
              <a:rPr lang="en-US" sz="5400" dirty="0"/>
              <a:t>In-Class Quizzes</a:t>
            </a:r>
          </a:p>
        </p:txBody>
      </p:sp>
      <p:sp>
        <p:nvSpPr>
          <p:cNvPr id="308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0F2B8-EADB-F6CB-0440-49F2CD671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465320" cy="3320668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Closed-book</a:t>
            </a:r>
            <a:r>
              <a:rPr lang="zh-CN" altLang="en-US" sz="2400" dirty="0"/>
              <a:t> </a:t>
            </a:r>
            <a:endParaRPr lang="en-US" sz="2400" dirty="0"/>
          </a:p>
          <a:p>
            <a:pPr lvl="1"/>
            <a:r>
              <a:rPr lang="en-US" sz="2400" dirty="0"/>
              <a:t>15 minutes each</a:t>
            </a:r>
          </a:p>
          <a:p>
            <a:pPr lvl="1"/>
            <a:r>
              <a:rPr lang="en-US" sz="2400" dirty="0"/>
              <a:t>Date will be announced one week ahead</a:t>
            </a:r>
          </a:p>
          <a:p>
            <a:pPr lvl="1"/>
            <a:r>
              <a:rPr lang="en-US" sz="2400" u="sng" dirty="0"/>
              <a:t>Non-overlapping</a:t>
            </a:r>
            <a:r>
              <a:rPr lang="en-US" sz="2400" dirty="0"/>
              <a:t> coverage of content discussed in our lectures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9A5E9-4BF8-5DDC-2BB2-A0CED0656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CS@THU</a:t>
            </a:r>
          </a:p>
        </p:txBody>
      </p:sp>
      <p:pic>
        <p:nvPicPr>
          <p:cNvPr id="3074" name="Picture 2" descr="Multnomah County Commission candidates take Street Roots' pop quiz | Street  Roots">
            <a:extLst>
              <a:ext uri="{FF2B5EF4-FFF2-40B4-BE49-F238E27FC236}">
                <a16:creationId xmlns:a16="http://schemas.microsoft.com/office/drawing/2014/main" id="{C4E5EF7A-1E1A-931B-C61A-934493BB0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9" r="16898" b="-1"/>
          <a:stretch/>
        </p:blipFill>
        <p:spPr bwMode="auto">
          <a:xfrm>
            <a:off x="5721869" y="20595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166A7-203C-49DA-191B-79D93563A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356350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Reinforcement Learning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49FE0-CB9C-CD9B-DAE1-B5EB77BB5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39400" y="6356350"/>
            <a:ext cx="914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B73B576-4618-475D-9FCB-4FE0D483ACFE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19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9391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Teamwork</a:t>
            </a:r>
          </a:p>
          <a:p>
            <a:pPr lvl="1"/>
            <a:r>
              <a:rPr lang="en-US" dirty="0"/>
              <a:t>2-3 students per group</a:t>
            </a:r>
          </a:p>
          <a:p>
            <a:r>
              <a:rPr lang="en-US" dirty="0"/>
              <a:t>Topics</a:t>
            </a:r>
          </a:p>
          <a:p>
            <a:pPr lvl="1"/>
            <a:r>
              <a:rPr lang="en-US" dirty="0"/>
              <a:t>You have the full freedom; but convince your peers and instructor first!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Proposal: maximum </a:t>
            </a:r>
            <a:r>
              <a:rPr lang="en-US" altLang="zh-CN" dirty="0"/>
              <a:t>3</a:t>
            </a:r>
            <a:r>
              <a:rPr lang="en-US" dirty="0"/>
              <a:t> pages (</a:t>
            </a:r>
            <a:r>
              <a:rPr lang="en-US" altLang="zh-CN" dirty="0"/>
              <a:t>15</a:t>
            </a:r>
            <a:r>
              <a:rPr lang="en-US" dirty="0"/>
              <a:t>%)</a:t>
            </a:r>
          </a:p>
          <a:p>
            <a:pPr lvl="1"/>
            <a:r>
              <a:rPr lang="en-US" dirty="0"/>
              <a:t>1</a:t>
            </a:r>
            <a:r>
              <a:rPr lang="en-US" altLang="zh-CN" dirty="0"/>
              <a:t>0</a:t>
            </a:r>
            <a:r>
              <a:rPr lang="en-US" dirty="0"/>
              <a:t>-minutes in-class presentation (</a:t>
            </a:r>
            <a:r>
              <a:rPr lang="en-US" altLang="zh-CN" dirty="0"/>
              <a:t>5</a:t>
            </a:r>
            <a:r>
              <a:rPr lang="en-US" dirty="0"/>
              <a:t>0%)</a:t>
            </a:r>
          </a:p>
          <a:p>
            <a:pPr lvl="1"/>
            <a:r>
              <a:rPr lang="en-US" dirty="0"/>
              <a:t>Written report: maximum </a:t>
            </a:r>
            <a:r>
              <a:rPr lang="en-US" altLang="zh-CN" dirty="0"/>
              <a:t>6</a:t>
            </a:r>
            <a:r>
              <a:rPr lang="en-US" dirty="0"/>
              <a:t> pages (3</a:t>
            </a:r>
            <a:r>
              <a:rPr lang="en-US" altLang="zh-CN" dirty="0"/>
              <a:t>5</a:t>
            </a:r>
            <a:r>
              <a:rPr lang="en-US" dirty="0"/>
              <a:t>%)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Reinforcement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B576-4618-475D-9FCB-4FE0D483ACFE}" type="slidenum">
              <a:rPr lang="en-US" smtClean="0"/>
              <a:t>20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6553200" y="4038600"/>
            <a:ext cx="4079383" cy="1600200"/>
            <a:chOff x="5029200" y="4309547"/>
            <a:chExt cx="4079383" cy="1600200"/>
          </a:xfrm>
        </p:grpSpPr>
        <p:sp>
          <p:nvSpPr>
            <p:cNvPr id="7" name="TextBox 6"/>
            <p:cNvSpPr txBox="1"/>
            <p:nvPr/>
          </p:nvSpPr>
          <p:spPr>
            <a:xfrm>
              <a:off x="6212983" y="4309547"/>
              <a:ext cx="2895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In required templates!</a:t>
              </a:r>
            </a:p>
          </p:txBody>
        </p:sp>
        <p:cxnSp>
          <p:nvCxnSpPr>
            <p:cNvPr id="9" name="Straight Arrow Connector 8"/>
            <p:cNvCxnSpPr>
              <a:cxnSpLocks/>
            </p:cNvCxnSpPr>
            <p:nvPr/>
          </p:nvCxnSpPr>
          <p:spPr>
            <a:xfrm flipH="1">
              <a:off x="5029200" y="4609307"/>
              <a:ext cx="1183783" cy="29975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cxnSpLocks/>
            </p:cNvCxnSpPr>
            <p:nvPr/>
          </p:nvCxnSpPr>
          <p:spPr>
            <a:xfrm flipH="1">
              <a:off x="5943600" y="4678879"/>
              <a:ext cx="558800" cy="123086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752409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5400"/>
              <a:t>Course project</a:t>
            </a:r>
          </a:p>
        </p:txBody>
      </p:sp>
      <p:sp>
        <p:nvSpPr>
          <p:cNvPr id="6153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936" y="2660904"/>
            <a:ext cx="5007864" cy="3547872"/>
          </a:xfrm>
        </p:spPr>
        <p:txBody>
          <a:bodyPr anchor="t">
            <a:normAutofit/>
          </a:bodyPr>
          <a:lstStyle/>
          <a:p>
            <a:r>
              <a:rPr lang="en-US" sz="2200" dirty="0"/>
              <a:t>Team formation</a:t>
            </a:r>
          </a:p>
          <a:p>
            <a:pPr lvl="1"/>
            <a:r>
              <a:rPr lang="en-US" sz="2200" dirty="0"/>
              <a:t>Post your sales pitch on </a:t>
            </a:r>
            <a:r>
              <a:rPr lang="en-US" altLang="zh-CN" sz="2200" dirty="0"/>
              <a:t>our</a:t>
            </a:r>
            <a:r>
              <a:rPr lang="zh-CN" altLang="en-US" sz="2200" dirty="0"/>
              <a:t> </a:t>
            </a:r>
            <a:r>
              <a:rPr lang="en-US" altLang="zh-CN" sz="2200" dirty="0"/>
              <a:t>course</a:t>
            </a:r>
            <a:r>
              <a:rPr lang="zh-CN" altLang="en-US" sz="2200" dirty="0"/>
              <a:t> </a:t>
            </a:r>
            <a:r>
              <a:rPr lang="en-US" altLang="zh-CN" sz="2200" dirty="0"/>
              <a:t>forum</a:t>
            </a:r>
            <a:r>
              <a:rPr lang="zh-CN" altLang="en-US" sz="2200" dirty="0"/>
              <a:t> </a:t>
            </a:r>
            <a:r>
              <a:rPr lang="en-US" altLang="zh-CN" sz="2200" dirty="0"/>
              <a:t>and</a:t>
            </a:r>
            <a:r>
              <a:rPr lang="zh-CN" altLang="en-US" sz="2200" dirty="0"/>
              <a:t> </a:t>
            </a:r>
            <a:r>
              <a:rPr lang="en-US" altLang="zh-CN" sz="2200" dirty="0"/>
              <a:t>WeChat</a:t>
            </a:r>
            <a:r>
              <a:rPr lang="zh-CN" altLang="en-US" sz="2200" dirty="0"/>
              <a:t> </a:t>
            </a:r>
            <a:r>
              <a:rPr lang="en-US" altLang="zh-CN" sz="2200" dirty="0"/>
              <a:t>group</a:t>
            </a:r>
            <a:r>
              <a:rPr lang="en-US" sz="2200" dirty="0"/>
              <a:t> to find your teammates before </a:t>
            </a:r>
            <a:r>
              <a:rPr lang="en-US" altLang="zh-CN" sz="2200" dirty="0"/>
              <a:t>Oct</a:t>
            </a:r>
            <a:r>
              <a:rPr lang="en-US" sz="2200" dirty="0"/>
              <a:t>. </a:t>
            </a:r>
            <a:r>
              <a:rPr lang="en-US" altLang="zh-CN" sz="2200" dirty="0"/>
              <a:t>11</a:t>
            </a:r>
            <a:r>
              <a:rPr lang="en-US" altLang="zh-CN" sz="2200" baseline="30000" dirty="0"/>
              <a:t>th</a:t>
            </a:r>
            <a:r>
              <a:rPr lang="zh-CN" altLang="en-US" sz="2200" dirty="0"/>
              <a:t> </a:t>
            </a:r>
            <a:r>
              <a:rPr lang="en-US" sz="2200" dirty="0"/>
              <a:t>  </a:t>
            </a:r>
          </a:p>
          <a:p>
            <a:pPr lvl="2"/>
            <a:r>
              <a:rPr lang="en-US" sz="2200" dirty="0"/>
              <a:t>Explain why we should be excited about your idea</a:t>
            </a:r>
          </a:p>
          <a:p>
            <a:pPr lvl="2"/>
            <a:r>
              <a:rPr lang="en-US" sz="2200" dirty="0"/>
              <a:t>Required for everyone</a:t>
            </a:r>
          </a:p>
          <a:p>
            <a:endParaRPr lang="en-US" sz="2200" dirty="0"/>
          </a:p>
        </p:txBody>
      </p:sp>
      <p:pic>
        <p:nvPicPr>
          <p:cNvPr id="6146" name="Picture 2" descr="Vector Superheroes Team Silhouette Stock Illustration - Download Image Now  - Superhero, Teamwork, Heroes - iStock">
            <a:extLst>
              <a:ext uri="{FF2B5EF4-FFF2-40B4-BE49-F238E27FC236}">
                <a16:creationId xmlns:a16="http://schemas.microsoft.com/office/drawing/2014/main" id="{3A27F1D4-4DDD-6CBD-2486-93D2B7657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57324" y="2125527"/>
            <a:ext cx="6127176" cy="395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Reinforcement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B73B576-4618-475D-9FCB-4FE0D483ACFE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1315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/>
              <a:t>Late policy</a:t>
            </a:r>
          </a:p>
        </p:txBody>
      </p:sp>
      <p:sp>
        <p:nvSpPr>
          <p:cNvPr id="5129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Homework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Submit via </a:t>
            </a:r>
            <a:r>
              <a:rPr lang="zh-CN" altLang="en-US" sz="2000" dirty="0"/>
              <a:t>网络学堂</a:t>
            </a:r>
            <a:r>
              <a:rPr lang="en-US" sz="2000" dirty="0"/>
              <a:t>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Grace period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You have free </a:t>
            </a:r>
            <a:r>
              <a:rPr lang="en-US" altLang="zh-CN" sz="2000" dirty="0"/>
              <a:t>4</a:t>
            </a:r>
            <a:r>
              <a:rPr lang="en-US" sz="2000" dirty="0"/>
              <a:t> late days in total for all </a:t>
            </a:r>
            <a:r>
              <a:rPr lang="en-US" altLang="zh-CN" sz="2000" dirty="0"/>
              <a:t>MPs</a:t>
            </a:r>
            <a:r>
              <a:rPr lang="en-US" sz="2000" dirty="0"/>
              <a:t>.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You can use late days for any assignments. A late day extends the deadline 24 hours.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Once you have used all </a:t>
            </a:r>
            <a:r>
              <a:rPr lang="en-US" altLang="zh-CN" sz="2000" dirty="0"/>
              <a:t>4</a:t>
            </a:r>
            <a:r>
              <a:rPr lang="en-US" sz="2000" dirty="0"/>
              <a:t> late days, the penalty is 10% for each additional late day (until 0 point left).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Course project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Proposal is due by Oct. </a:t>
            </a:r>
            <a:r>
              <a:rPr lang="en-US" altLang="zh-CN" sz="2000" dirty="0"/>
              <a:t>18</a:t>
            </a:r>
            <a:r>
              <a:rPr lang="en-US" altLang="zh-CN" sz="2000" baseline="30000" dirty="0"/>
              <a:t>th</a:t>
            </a:r>
            <a:r>
              <a:rPr lang="en-US" altLang="zh-CN" sz="2000" dirty="0"/>
              <a:t>,</a:t>
            </a:r>
            <a:r>
              <a:rPr lang="zh-CN" altLang="en-US" sz="2000" dirty="0"/>
              <a:t> </a:t>
            </a:r>
            <a:r>
              <a:rPr lang="en-US" altLang="zh-CN" sz="2000" dirty="0"/>
              <a:t>2026</a:t>
            </a:r>
            <a:r>
              <a:rPr lang="en-US" sz="2000" dirty="0"/>
              <a:t>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Final report is due by the last day of semester (</a:t>
            </a:r>
            <a:r>
              <a:rPr lang="en-US" altLang="zh-CN" sz="2000" dirty="0"/>
              <a:t>Jan</a:t>
            </a:r>
            <a:r>
              <a:rPr lang="en-US" sz="2000" dirty="0"/>
              <a:t>. </a:t>
            </a:r>
            <a:r>
              <a:rPr lang="en-US" altLang="zh-CN" sz="2000" dirty="0"/>
              <a:t>8</a:t>
            </a:r>
            <a:r>
              <a:rPr lang="en-US" sz="2000" baseline="30000" dirty="0"/>
              <a:t>th</a:t>
            </a:r>
            <a:r>
              <a:rPr lang="en-US" altLang="zh-CN" sz="2000" dirty="0"/>
              <a:t>,</a:t>
            </a:r>
            <a:r>
              <a:rPr lang="zh-CN" altLang="en-US" sz="2000" dirty="0"/>
              <a:t> </a:t>
            </a:r>
            <a:r>
              <a:rPr lang="en-US" altLang="zh-CN" sz="2000" dirty="0"/>
              <a:t>2027</a:t>
            </a:r>
            <a:r>
              <a:rPr lang="en-US" sz="2000" dirty="0"/>
              <a:t>)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</p:txBody>
      </p:sp>
      <p:pic>
        <p:nvPicPr>
          <p:cNvPr id="5122" name="Picture 2" descr="How to Stop Being Late for Everything Once and for All | HuffPost Impact">
            <a:extLst>
              <a:ext uri="{FF2B5EF4-FFF2-40B4-BE49-F238E27FC236}">
                <a16:creationId xmlns:a16="http://schemas.microsoft.com/office/drawing/2014/main" id="{5A5EDB7A-EEFC-5675-3029-66FA035F8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8" r="14340" b="2"/>
          <a:stretch/>
        </p:blipFill>
        <p:spPr bwMode="auto">
          <a:xfrm>
            <a:off x="7766966" y="207131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CS@THU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Reinforcement Learning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B73B576-4618-475D-9FCB-4FE0D483ACFE}" type="slidenum">
              <a:rPr lang="en-US" smtClean="0"/>
              <a:pPr>
                <a:spcAft>
                  <a:spcPts val="600"/>
                </a:spcAft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53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Reinforcement Learning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B576-4618-475D-9FCB-4FE0D483ACF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5748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Reinforcement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B576-4618-475D-9FCB-4FE0D483ACFE}" type="slidenum">
              <a:rPr lang="en-US" smtClean="0"/>
              <a:t>24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895600" y="4038600"/>
            <a:ext cx="7162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FF0000"/>
                </a:solidFill>
              </a:rPr>
              <a:t>Is reinforcement learning supervised machine learning?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29944" y="3634198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Warm up exercise: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4528" y="2053047"/>
            <a:ext cx="1876425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361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1920</TotalTime>
  <Words>1066</Words>
  <Application>Microsoft Macintosh PowerPoint</Application>
  <PresentationFormat>Widescreen</PresentationFormat>
  <Paragraphs>214</Paragraphs>
  <Slides>24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Cambria Math</vt:lpstr>
      <vt:lpstr>Office Theme</vt:lpstr>
      <vt:lpstr>Reinforcement Learning Course Policy</vt:lpstr>
      <vt:lpstr>Instructor</vt:lpstr>
      <vt:lpstr>Instructor</vt:lpstr>
      <vt:lpstr>Teaching assistant</vt:lpstr>
      <vt:lpstr>How about you?</vt:lpstr>
      <vt:lpstr>Course delivery</vt:lpstr>
      <vt:lpstr>Character of this course</vt:lpstr>
      <vt:lpstr>Classroom participation</vt:lpstr>
      <vt:lpstr>Positioning of this course</vt:lpstr>
      <vt:lpstr>Pop-up quiz - math</vt:lpstr>
      <vt:lpstr>Pop-up quiz - programming</vt:lpstr>
      <vt:lpstr>Pop-up quiz - ML</vt:lpstr>
      <vt:lpstr>Positioning of this course</vt:lpstr>
      <vt:lpstr>Goal of this course</vt:lpstr>
      <vt:lpstr>Structure of this course</vt:lpstr>
      <vt:lpstr>Textbook</vt:lpstr>
      <vt:lpstr>Assessment</vt:lpstr>
      <vt:lpstr>Machine problems</vt:lpstr>
      <vt:lpstr>In-Class Quizzes</vt:lpstr>
      <vt:lpstr>Course project</vt:lpstr>
      <vt:lpstr>Course project</vt:lpstr>
      <vt:lpstr>Late policy</vt:lpstr>
      <vt:lpstr>Questions?</vt:lpstr>
      <vt:lpstr>PowerPoint Presentation</vt:lpstr>
    </vt:vector>
  </TitlesOfParts>
  <Company>University of Illinois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CS6501 Information Retrieval Course Policy</dc:title>
  <dc:creator>Wang, Hongning</dc:creator>
  <cp:lastModifiedBy>hongning wang</cp:lastModifiedBy>
  <cp:revision>111</cp:revision>
  <dcterms:created xsi:type="dcterms:W3CDTF">2014-07-22T16:28:54Z</dcterms:created>
  <dcterms:modified xsi:type="dcterms:W3CDTF">2026-09-18T06:21:37Z</dcterms:modified>
</cp:coreProperties>
</file>